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laton\rhennum\pc\Desktop\Egne%20skriverier\Tall%20seksualisert%20vol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laton\rhennum\pc\Desktop\Egne%20skriverier\Tall%20seksualisert%20vol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platon\rhennum\pc\Desktop\Egne%20skriverier\Tall%20seksualisert%20vold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Sheet2!$C$1</c:f>
              <c:strCache>
                <c:ptCount val="1"/>
                <c:pt idx="0">
                  <c:v>Voldtekt faktiske tall nb. Fra 2001 er flere kategorier inne bevisstløs og underfundig.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Sheet2!$A$2:$A$32</c:f>
              <c:strCache>
                <c:ptCount val="31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</c:strCache>
            </c:strRef>
          </c:cat>
          <c:val>
            <c:numRef>
              <c:f>Sheet2!$C$2:$C$32</c:f>
              <c:numCache>
                <c:formatCode>General</c:formatCode>
                <c:ptCount val="31"/>
                <c:pt idx="0">
                  <c:v>129.0</c:v>
                </c:pt>
                <c:pt idx="1">
                  <c:v>114.0</c:v>
                </c:pt>
                <c:pt idx="2">
                  <c:v>136.0</c:v>
                </c:pt>
                <c:pt idx="3">
                  <c:v>175.0</c:v>
                </c:pt>
                <c:pt idx="4">
                  <c:v>201.0</c:v>
                </c:pt>
                <c:pt idx="5">
                  <c:v>241.0</c:v>
                </c:pt>
                <c:pt idx="6">
                  <c:v>255.0</c:v>
                </c:pt>
                <c:pt idx="7">
                  <c:v>278.0</c:v>
                </c:pt>
                <c:pt idx="8">
                  <c:v>332.0</c:v>
                </c:pt>
                <c:pt idx="9">
                  <c:v>335.0</c:v>
                </c:pt>
                <c:pt idx="10">
                  <c:v>376.0</c:v>
                </c:pt>
                <c:pt idx="11">
                  <c:v>326.0</c:v>
                </c:pt>
                <c:pt idx="12">
                  <c:v>357.0</c:v>
                </c:pt>
                <c:pt idx="13">
                  <c:v>379.0</c:v>
                </c:pt>
                <c:pt idx="14">
                  <c:v>349.0</c:v>
                </c:pt>
                <c:pt idx="15">
                  <c:v>309.0</c:v>
                </c:pt>
                <c:pt idx="16">
                  <c:v>338.0</c:v>
                </c:pt>
                <c:pt idx="17">
                  <c:v>358.0</c:v>
                </c:pt>
                <c:pt idx="18">
                  <c:v>380.0</c:v>
                </c:pt>
                <c:pt idx="19">
                  <c:v>388.0</c:v>
                </c:pt>
                <c:pt idx="20">
                  <c:v>381.0</c:v>
                </c:pt>
                <c:pt idx="21">
                  <c:v>540.0</c:v>
                </c:pt>
                <c:pt idx="22">
                  <c:v>495.0</c:v>
                </c:pt>
                <c:pt idx="23">
                  <c:v>581.0</c:v>
                </c:pt>
                <c:pt idx="24">
                  <c:v>633.0</c:v>
                </c:pt>
                <c:pt idx="25">
                  <c:v>704.0</c:v>
                </c:pt>
                <c:pt idx="26">
                  <c:v>674.0</c:v>
                </c:pt>
                <c:pt idx="27">
                  <c:v>753.0</c:v>
                </c:pt>
                <c:pt idx="28">
                  <c:v>763.0</c:v>
                </c:pt>
                <c:pt idx="29">
                  <c:v>853.0</c:v>
                </c:pt>
                <c:pt idx="30">
                  <c:v>843.0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2944120"/>
        <c:axId val="2098891112"/>
      </c:lineChart>
      <c:catAx>
        <c:axId val="2102944120"/>
        <c:scaling>
          <c:orientation val="minMax"/>
        </c:scaling>
        <c:delete val="0"/>
        <c:axPos val="b"/>
        <c:majorTickMark val="out"/>
        <c:minorTickMark val="none"/>
        <c:tickLblPos val="nextTo"/>
        <c:crossAx val="2098891112"/>
        <c:crosses val="autoZero"/>
        <c:auto val="1"/>
        <c:lblAlgn val="ctr"/>
        <c:lblOffset val="100"/>
        <c:noMultiLvlLbl val="0"/>
      </c:catAx>
      <c:valAx>
        <c:axId val="2098891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2944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21587593428994"/>
          <c:y val="0.160242833819001"/>
          <c:w val="0.859053413948278"/>
          <c:h val="0.744936656539982"/>
        </c:manualLayout>
      </c:layout>
      <c:lineChart>
        <c:grouping val="standard"/>
        <c:varyColors val="0"/>
        <c:ser>
          <c:idx val="1"/>
          <c:order val="0"/>
          <c:tx>
            <c:strRef>
              <c:f>Sheet2!$S$1</c:f>
              <c:strCache>
                <c:ptCount val="1"/>
                <c:pt idx="0">
                  <c:v>Voldtekt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Sheet2!$Q$2:$Q$32</c:f>
              <c:numCache>
                <c:formatCode>General</c:formatCode>
                <c:ptCount val="31"/>
                <c:pt idx="0">
                  <c:v>1980.0</c:v>
                </c:pt>
                <c:pt idx="1">
                  <c:v>1981.0</c:v>
                </c:pt>
                <c:pt idx="2">
                  <c:v>1982.0</c:v>
                </c:pt>
                <c:pt idx="3">
                  <c:v>1983.0</c:v>
                </c:pt>
                <c:pt idx="4">
                  <c:v>1984.0</c:v>
                </c:pt>
                <c:pt idx="5">
                  <c:v>1985.0</c:v>
                </c:pt>
                <c:pt idx="6">
                  <c:v>1986.0</c:v>
                </c:pt>
                <c:pt idx="7">
                  <c:v>1987.0</c:v>
                </c:pt>
                <c:pt idx="8">
                  <c:v>1988.0</c:v>
                </c:pt>
                <c:pt idx="9">
                  <c:v>1989.0</c:v>
                </c:pt>
                <c:pt idx="10">
                  <c:v>1990.0</c:v>
                </c:pt>
                <c:pt idx="11">
                  <c:v>1991.0</c:v>
                </c:pt>
                <c:pt idx="12">
                  <c:v>1992.0</c:v>
                </c:pt>
                <c:pt idx="13">
                  <c:v>1993.0</c:v>
                </c:pt>
                <c:pt idx="14">
                  <c:v>1994.0</c:v>
                </c:pt>
                <c:pt idx="15">
                  <c:v>1995.0</c:v>
                </c:pt>
                <c:pt idx="16">
                  <c:v>1996.0</c:v>
                </c:pt>
                <c:pt idx="17">
                  <c:v>1997.0</c:v>
                </c:pt>
                <c:pt idx="18">
                  <c:v>1998.0</c:v>
                </c:pt>
                <c:pt idx="19">
                  <c:v>1999.0</c:v>
                </c:pt>
                <c:pt idx="20">
                  <c:v>2000.0</c:v>
                </c:pt>
                <c:pt idx="21">
                  <c:v>2001.0</c:v>
                </c:pt>
                <c:pt idx="22">
                  <c:v>2002.0</c:v>
                </c:pt>
                <c:pt idx="23">
                  <c:v>2003.0</c:v>
                </c:pt>
                <c:pt idx="24">
                  <c:v>2004.0</c:v>
                </c:pt>
                <c:pt idx="25">
                  <c:v>2005.0</c:v>
                </c:pt>
                <c:pt idx="26">
                  <c:v>2006.0</c:v>
                </c:pt>
                <c:pt idx="27">
                  <c:v>2007.0</c:v>
                </c:pt>
                <c:pt idx="28">
                  <c:v>2008.0</c:v>
                </c:pt>
                <c:pt idx="29">
                  <c:v>2009.0</c:v>
                </c:pt>
                <c:pt idx="30">
                  <c:v>2010.0</c:v>
                </c:pt>
              </c:numCache>
            </c:numRef>
          </c:cat>
          <c:val>
            <c:numRef>
              <c:f>Sheet2!$S$2:$S$32</c:f>
              <c:numCache>
                <c:formatCode>General</c:formatCode>
                <c:ptCount val="31"/>
                <c:pt idx="0">
                  <c:v>27.0</c:v>
                </c:pt>
                <c:pt idx="1">
                  <c:v>28.0</c:v>
                </c:pt>
                <c:pt idx="2">
                  <c:v>29.0</c:v>
                </c:pt>
                <c:pt idx="3">
                  <c:v>31.0</c:v>
                </c:pt>
                <c:pt idx="4">
                  <c:v>24.0</c:v>
                </c:pt>
                <c:pt idx="5">
                  <c:v>31.0</c:v>
                </c:pt>
                <c:pt idx="6">
                  <c:v>27.0</c:v>
                </c:pt>
                <c:pt idx="7">
                  <c:v>29.0</c:v>
                </c:pt>
                <c:pt idx="8">
                  <c:v>23.0</c:v>
                </c:pt>
                <c:pt idx="9">
                  <c:v>29.0</c:v>
                </c:pt>
                <c:pt idx="10">
                  <c:v>31.0</c:v>
                </c:pt>
                <c:pt idx="11">
                  <c:v>30.0</c:v>
                </c:pt>
                <c:pt idx="12">
                  <c:v>28.0</c:v>
                </c:pt>
                <c:pt idx="13">
                  <c:v>28.0</c:v>
                </c:pt>
                <c:pt idx="14">
                  <c:v>24.0</c:v>
                </c:pt>
                <c:pt idx="15">
                  <c:v>20.0</c:v>
                </c:pt>
                <c:pt idx="16">
                  <c:v>16.0</c:v>
                </c:pt>
                <c:pt idx="17">
                  <c:v>19.0</c:v>
                </c:pt>
                <c:pt idx="18">
                  <c:v>18.0</c:v>
                </c:pt>
                <c:pt idx="19">
                  <c:v>16.0</c:v>
                </c:pt>
                <c:pt idx="20">
                  <c:v>15.0</c:v>
                </c:pt>
                <c:pt idx="21">
                  <c:v>14.0</c:v>
                </c:pt>
                <c:pt idx="22">
                  <c:v>22.0</c:v>
                </c:pt>
                <c:pt idx="23">
                  <c:v>21.0</c:v>
                </c:pt>
                <c:pt idx="24">
                  <c:v>14.0</c:v>
                </c:pt>
                <c:pt idx="25">
                  <c:v>20.0</c:v>
                </c:pt>
                <c:pt idx="26">
                  <c:v>20.0</c:v>
                </c:pt>
                <c:pt idx="27">
                  <c:v>22.0</c:v>
                </c:pt>
                <c:pt idx="28">
                  <c:v>18.0</c:v>
                </c:pt>
                <c:pt idx="29">
                  <c:v>18.0</c:v>
                </c:pt>
                <c:pt idx="30">
                  <c:v>19.0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8848456"/>
        <c:axId val="2100572360"/>
      </c:lineChart>
      <c:catAx>
        <c:axId val="2098848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00572360"/>
        <c:crosses val="autoZero"/>
        <c:auto val="1"/>
        <c:lblAlgn val="ctr"/>
        <c:lblOffset val="100"/>
        <c:noMultiLvlLbl val="0"/>
      </c:catAx>
      <c:valAx>
        <c:axId val="2100572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884845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ysClr val="windowText" lastClr="000000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Sheet2!$K$35</c:f>
              <c:strCache>
                <c:ptCount val="1"/>
                <c:pt idx="0">
                  <c:v>Ferdig ettf. Voldtekt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Sheet2!$I$37:$I$67</c:f>
              <c:numCache>
                <c:formatCode>General</c:formatCode>
                <c:ptCount val="31"/>
                <c:pt idx="0">
                  <c:v>1981.0</c:v>
                </c:pt>
                <c:pt idx="1">
                  <c:v>1982.0</c:v>
                </c:pt>
                <c:pt idx="2">
                  <c:v>1983.0</c:v>
                </c:pt>
                <c:pt idx="3">
                  <c:v>1984.0</c:v>
                </c:pt>
                <c:pt idx="4">
                  <c:v>1985.0</c:v>
                </c:pt>
                <c:pt idx="5">
                  <c:v>1986.0</c:v>
                </c:pt>
                <c:pt idx="6">
                  <c:v>1987.0</c:v>
                </c:pt>
                <c:pt idx="7">
                  <c:v>1988.0</c:v>
                </c:pt>
                <c:pt idx="8">
                  <c:v>1989.0</c:v>
                </c:pt>
                <c:pt idx="9">
                  <c:v>1990.0</c:v>
                </c:pt>
                <c:pt idx="10">
                  <c:v>1991.0</c:v>
                </c:pt>
                <c:pt idx="11">
                  <c:v>1992.0</c:v>
                </c:pt>
                <c:pt idx="12">
                  <c:v>1993.0</c:v>
                </c:pt>
                <c:pt idx="13">
                  <c:v>1994.0</c:v>
                </c:pt>
                <c:pt idx="14">
                  <c:v>1995.0</c:v>
                </c:pt>
                <c:pt idx="15">
                  <c:v>1996.0</c:v>
                </c:pt>
                <c:pt idx="16">
                  <c:v>1997.0</c:v>
                </c:pt>
                <c:pt idx="17">
                  <c:v>1998.0</c:v>
                </c:pt>
                <c:pt idx="18">
                  <c:v>1999.0</c:v>
                </c:pt>
                <c:pt idx="19">
                  <c:v>2000.0</c:v>
                </c:pt>
                <c:pt idx="20">
                  <c:v>2001.0</c:v>
                </c:pt>
                <c:pt idx="21">
                  <c:v>2002.0</c:v>
                </c:pt>
                <c:pt idx="22">
                  <c:v>2003.0</c:v>
                </c:pt>
                <c:pt idx="23">
                  <c:v>2004.0</c:v>
                </c:pt>
                <c:pt idx="24">
                  <c:v>2005.0</c:v>
                </c:pt>
                <c:pt idx="25">
                  <c:v>2006.0</c:v>
                </c:pt>
                <c:pt idx="26">
                  <c:v>2007.0</c:v>
                </c:pt>
                <c:pt idx="27">
                  <c:v>2008.0</c:v>
                </c:pt>
                <c:pt idx="28">
                  <c:v>2009.0</c:v>
                </c:pt>
                <c:pt idx="29">
                  <c:v>2010.0</c:v>
                </c:pt>
              </c:numCache>
            </c:numRef>
          </c:cat>
          <c:val>
            <c:numRef>
              <c:f>Sheet2!$K$37:$K$67</c:f>
              <c:numCache>
                <c:formatCode>0\ %</c:formatCode>
                <c:ptCount val="31"/>
                <c:pt idx="0">
                  <c:v>0.883720930232559</c:v>
                </c:pt>
                <c:pt idx="1">
                  <c:v>1.054263565891474</c:v>
                </c:pt>
                <c:pt idx="2">
                  <c:v>1.356589147286822</c:v>
                </c:pt>
                <c:pt idx="3">
                  <c:v>1.558139534883723</c:v>
                </c:pt>
                <c:pt idx="4">
                  <c:v>1.868217054263567</c:v>
                </c:pt>
                <c:pt idx="5">
                  <c:v>1.976744186046512</c:v>
                </c:pt>
                <c:pt idx="6">
                  <c:v>2.155038759689923</c:v>
                </c:pt>
                <c:pt idx="7">
                  <c:v>2.573643410852713</c:v>
                </c:pt>
                <c:pt idx="8">
                  <c:v>2.5968992248062</c:v>
                </c:pt>
                <c:pt idx="9">
                  <c:v>2.914728682170542</c:v>
                </c:pt>
                <c:pt idx="10">
                  <c:v>2.52713178294574</c:v>
                </c:pt>
                <c:pt idx="11">
                  <c:v>2.767441860465118</c:v>
                </c:pt>
                <c:pt idx="12">
                  <c:v>2.937984496124031</c:v>
                </c:pt>
                <c:pt idx="13">
                  <c:v>2.705426356589147</c:v>
                </c:pt>
                <c:pt idx="14">
                  <c:v>2.3953488372093</c:v>
                </c:pt>
                <c:pt idx="15">
                  <c:v>2.62015503875969</c:v>
                </c:pt>
                <c:pt idx="16">
                  <c:v>2.775193798449615</c:v>
                </c:pt>
                <c:pt idx="17">
                  <c:v>2.945736434108525</c:v>
                </c:pt>
                <c:pt idx="18">
                  <c:v>3.007751937984498</c:v>
                </c:pt>
                <c:pt idx="19">
                  <c:v>2.953488372093023</c:v>
                </c:pt>
                <c:pt idx="20">
                  <c:v>4.186046511627906</c:v>
                </c:pt>
                <c:pt idx="21">
                  <c:v>3.837209302325581</c:v>
                </c:pt>
                <c:pt idx="22">
                  <c:v>4.503875968992245</c:v>
                </c:pt>
                <c:pt idx="23">
                  <c:v>4.906976744186046</c:v>
                </c:pt>
                <c:pt idx="24">
                  <c:v>5.457364341085269</c:v>
                </c:pt>
                <c:pt idx="25">
                  <c:v>5.224806201550384</c:v>
                </c:pt>
                <c:pt idx="26">
                  <c:v>5.837209302325581</c:v>
                </c:pt>
                <c:pt idx="27">
                  <c:v>5.914728682170543</c:v>
                </c:pt>
                <c:pt idx="28">
                  <c:v>6.612403100775194</c:v>
                </c:pt>
                <c:pt idx="29">
                  <c:v>6.534883720930233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Sheet2!$M$35</c:f>
              <c:strCache>
                <c:ptCount val="1"/>
                <c:pt idx="0">
                  <c:v>Tiltale% voldtekt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Sheet2!$I$37:$I$67</c:f>
              <c:numCache>
                <c:formatCode>General</c:formatCode>
                <c:ptCount val="31"/>
                <c:pt idx="0">
                  <c:v>1981.0</c:v>
                </c:pt>
                <c:pt idx="1">
                  <c:v>1982.0</c:v>
                </c:pt>
                <c:pt idx="2">
                  <c:v>1983.0</c:v>
                </c:pt>
                <c:pt idx="3">
                  <c:v>1984.0</c:v>
                </c:pt>
                <c:pt idx="4">
                  <c:v>1985.0</c:v>
                </c:pt>
                <c:pt idx="5">
                  <c:v>1986.0</c:v>
                </c:pt>
                <c:pt idx="6">
                  <c:v>1987.0</c:v>
                </c:pt>
                <c:pt idx="7">
                  <c:v>1988.0</c:v>
                </c:pt>
                <c:pt idx="8">
                  <c:v>1989.0</c:v>
                </c:pt>
                <c:pt idx="9">
                  <c:v>1990.0</c:v>
                </c:pt>
                <c:pt idx="10">
                  <c:v>1991.0</c:v>
                </c:pt>
                <c:pt idx="11">
                  <c:v>1992.0</c:v>
                </c:pt>
                <c:pt idx="12">
                  <c:v>1993.0</c:v>
                </c:pt>
                <c:pt idx="13">
                  <c:v>1994.0</c:v>
                </c:pt>
                <c:pt idx="14">
                  <c:v>1995.0</c:v>
                </c:pt>
                <c:pt idx="15">
                  <c:v>1996.0</c:v>
                </c:pt>
                <c:pt idx="16">
                  <c:v>1997.0</c:v>
                </c:pt>
                <c:pt idx="17">
                  <c:v>1998.0</c:v>
                </c:pt>
                <c:pt idx="18">
                  <c:v>1999.0</c:v>
                </c:pt>
                <c:pt idx="19">
                  <c:v>2000.0</c:v>
                </c:pt>
                <c:pt idx="20">
                  <c:v>2001.0</c:v>
                </c:pt>
                <c:pt idx="21">
                  <c:v>2002.0</c:v>
                </c:pt>
                <c:pt idx="22">
                  <c:v>2003.0</c:v>
                </c:pt>
                <c:pt idx="23">
                  <c:v>2004.0</c:v>
                </c:pt>
                <c:pt idx="24">
                  <c:v>2005.0</c:v>
                </c:pt>
                <c:pt idx="25">
                  <c:v>2006.0</c:v>
                </c:pt>
                <c:pt idx="26">
                  <c:v>2007.0</c:v>
                </c:pt>
                <c:pt idx="27">
                  <c:v>2008.0</c:v>
                </c:pt>
                <c:pt idx="28">
                  <c:v>2009.0</c:v>
                </c:pt>
                <c:pt idx="29">
                  <c:v>2010.0</c:v>
                </c:pt>
              </c:numCache>
            </c:numRef>
          </c:cat>
          <c:val>
            <c:numRef>
              <c:f>Sheet2!$M$37:$M$67</c:f>
              <c:numCache>
                <c:formatCode>0\ %</c:formatCode>
                <c:ptCount val="31"/>
                <c:pt idx="0">
                  <c:v>1.037037037037037</c:v>
                </c:pt>
                <c:pt idx="1">
                  <c:v>1.074074074074074</c:v>
                </c:pt>
                <c:pt idx="2">
                  <c:v>1.148148148148148</c:v>
                </c:pt>
                <c:pt idx="3">
                  <c:v>0.888888888888889</c:v>
                </c:pt>
                <c:pt idx="4">
                  <c:v>1.148148148148148</c:v>
                </c:pt>
                <c:pt idx="5">
                  <c:v>1.0</c:v>
                </c:pt>
                <c:pt idx="6">
                  <c:v>1.074074074074074</c:v>
                </c:pt>
                <c:pt idx="7">
                  <c:v>0.851851851851852</c:v>
                </c:pt>
                <c:pt idx="8">
                  <c:v>1.074074074074074</c:v>
                </c:pt>
                <c:pt idx="9">
                  <c:v>1.148148148148148</c:v>
                </c:pt>
                <c:pt idx="10">
                  <c:v>1.111111111111112</c:v>
                </c:pt>
                <c:pt idx="11">
                  <c:v>1.037037037037037</c:v>
                </c:pt>
                <c:pt idx="12">
                  <c:v>1.037037037037037</c:v>
                </c:pt>
                <c:pt idx="13">
                  <c:v>0.888888888888889</c:v>
                </c:pt>
                <c:pt idx="14">
                  <c:v>0.740740740740741</c:v>
                </c:pt>
                <c:pt idx="15">
                  <c:v>0.592592592592593</c:v>
                </c:pt>
                <c:pt idx="16">
                  <c:v>0.703703703703704</c:v>
                </c:pt>
                <c:pt idx="17">
                  <c:v>0.666666666666667</c:v>
                </c:pt>
                <c:pt idx="18">
                  <c:v>0.592592592592593</c:v>
                </c:pt>
                <c:pt idx="19">
                  <c:v>0.555555555555556</c:v>
                </c:pt>
                <c:pt idx="20">
                  <c:v>0.518518518518519</c:v>
                </c:pt>
                <c:pt idx="21">
                  <c:v>0.814814814814815</c:v>
                </c:pt>
                <c:pt idx="22">
                  <c:v>0.777777777777778</c:v>
                </c:pt>
                <c:pt idx="23">
                  <c:v>0.518518518518519</c:v>
                </c:pt>
                <c:pt idx="24">
                  <c:v>0.740740740740741</c:v>
                </c:pt>
                <c:pt idx="25">
                  <c:v>0.740740740740741</c:v>
                </c:pt>
                <c:pt idx="26">
                  <c:v>0.814814814814815</c:v>
                </c:pt>
                <c:pt idx="27">
                  <c:v>0.666666666666667</c:v>
                </c:pt>
                <c:pt idx="28">
                  <c:v>0.666666666666667</c:v>
                </c:pt>
                <c:pt idx="29">
                  <c:v>0.703703703703704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7192792"/>
        <c:axId val="2097195832"/>
      </c:lineChart>
      <c:catAx>
        <c:axId val="2097192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97195832"/>
        <c:crosses val="autoZero"/>
        <c:auto val="1"/>
        <c:lblAlgn val="ctr"/>
        <c:lblOffset val="100"/>
        <c:noMultiLvlLbl val="0"/>
      </c:catAx>
      <c:valAx>
        <c:axId val="2097195832"/>
        <c:scaling>
          <c:orientation val="minMax"/>
        </c:scaling>
        <c:delete val="0"/>
        <c:axPos val="l"/>
        <c:majorGridlines/>
        <c:numFmt formatCode="0\ %" sourceLinked="1"/>
        <c:majorTickMark val="out"/>
        <c:minorTickMark val="none"/>
        <c:tickLblPos val="nextTo"/>
        <c:crossAx val="2097192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0.52156</cdr:x>
      <cdr:y>0.18371</cdr:y>
    </cdr:from>
    <cdr:to>
      <cdr:x>0.70739</cdr:x>
      <cdr:y>0.25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838700" y="923925"/>
          <a:ext cx="1724025" cy="333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0.49125</cdr:x>
      <cdr:y>0.16216</cdr:y>
    </cdr:from>
    <cdr:to>
      <cdr:x>0.79207</cdr:x>
      <cdr:y>0.23981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42792" y="864096"/>
          <a:ext cx="2475628" cy="413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000" dirty="0">
              <a:latin typeface="Times New Roman" pitchFamily="18" charset="0"/>
              <a:cs typeface="Times New Roman" pitchFamily="18" charset="0"/>
            </a:rPr>
            <a:t>Voldtekt .</a:t>
          </a:r>
          <a:r>
            <a:rPr lang="nb-NO" sz="1000" baseline="0" dirty="0">
              <a:latin typeface="Times New Roman" pitchFamily="18" charset="0"/>
              <a:cs typeface="Times New Roman" pitchFamily="18" charset="0"/>
            </a:rPr>
            <a:t> Ferdig etterforskede</a:t>
          </a:r>
          <a:endParaRPr lang="nb-NO" sz="10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0.47375</cdr:x>
      <cdr:y>0.21622</cdr:y>
    </cdr:from>
    <cdr:to>
      <cdr:x>0.77834</cdr:x>
      <cdr:y>0.22636</cdr:y>
    </cdr:to>
    <cdr:sp macro="" textlink="">
      <cdr:nvSpPr>
        <cdr:cNvPr id="10" name="Straight Arrow Connector 9"/>
        <cdr:cNvSpPr/>
      </cdr:nvSpPr>
      <cdr:spPr>
        <a:xfrm xmlns:a="http://schemas.openxmlformats.org/drawingml/2006/main">
          <a:off x="3898776" y="1152128"/>
          <a:ext cx="2506653" cy="5403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0.26181</cdr:x>
      <cdr:y>0.70833</cdr:y>
    </cdr:from>
    <cdr:to>
      <cdr:x>0.41786</cdr:x>
      <cdr:y>0.76136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428875" y="3562350"/>
          <a:ext cx="14478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0.27824</cdr:x>
      <cdr:y>0.70117</cdr:y>
    </cdr:from>
    <cdr:to>
      <cdr:x>0.71177</cdr:x>
      <cdr:y>0.74662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684479" y="3163013"/>
          <a:ext cx="2624631" cy="205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100"/>
            <a:t>Voldtekt.</a:t>
          </a:r>
          <a:r>
            <a:rPr lang="nb-NO" sz="1100" baseline="0"/>
            <a:t> Tiltaleprosent</a:t>
          </a:r>
          <a:endParaRPr lang="nb-NO" sz="1100"/>
        </a:p>
      </cdr:txBody>
    </cdr:sp>
  </cdr:relSizeAnchor>
  <cdr:relSizeAnchor xmlns:cdr="http://schemas.openxmlformats.org/drawingml/2006/chartDrawing">
    <cdr:from>
      <cdr:x>0.40177</cdr:x>
      <cdr:y>0.74534</cdr:y>
    </cdr:from>
    <cdr:to>
      <cdr:x>0.40669</cdr:x>
      <cdr:y>0.77943</cdr:y>
    </cdr:to>
    <cdr:sp macro="" textlink="">
      <cdr:nvSpPr>
        <cdr:cNvPr id="13" name="Down Arrow 12"/>
        <cdr:cNvSpPr/>
      </cdr:nvSpPr>
      <cdr:spPr>
        <a:xfrm xmlns:a="http://schemas.openxmlformats.org/drawingml/2006/main" flipH="1">
          <a:off x="2432360" y="3362277"/>
          <a:ext cx="29786" cy="153781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nb-NO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E9F3E-349B-4358-8DE7-E242E5CC9604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F81B2-967C-4970-BC12-429241E85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525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DF202-4FF5-4B3F-823D-9668874567FD}" type="datetimeFigureOut">
              <a:rPr lang="nb-NO" smtClean="0"/>
              <a:t>15.10.12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AE8C3-28CA-4F0D-A809-6AF9BC6D4711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rmAutofit/>
          </a:bodyPr>
          <a:lstStyle/>
          <a:p>
            <a:r>
              <a:rPr lang="nb-NO" dirty="0" smtClean="0"/>
              <a:t>”Min vei gjennom fagfeltet” – voldtektsforskere deler sine erfaringer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Professor Ragnhild </a:t>
            </a:r>
            <a:r>
              <a:rPr lang="nb-NO" dirty="0" err="1" smtClean="0">
                <a:solidFill>
                  <a:schemeClr val="tx1"/>
                </a:solidFill>
              </a:rPr>
              <a:t>Hennum</a:t>
            </a:r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Institutt for offentlig rett, 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Juridisk fakultet, UiO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jeg snakke om?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nb-NO" sz="3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nb-NO" sz="3000" dirty="0" smtClean="0">
                <a:latin typeface="Times New Roman" pitchFamily="18" charset="0"/>
                <a:cs typeface="Times New Roman" pitchFamily="18" charset="0"/>
              </a:rPr>
              <a:t>in vei gjennom fagfeltet? Det fort gjort (jeg er </a:t>
            </a:r>
          </a:p>
          <a:p>
            <a:pPr>
              <a:buNone/>
            </a:pPr>
            <a:r>
              <a:rPr lang="nb-NO" sz="3000" dirty="0" smtClean="0">
                <a:latin typeface="Times New Roman" pitchFamily="18" charset="0"/>
                <a:cs typeface="Times New Roman" pitchFamily="18" charset="0"/>
              </a:rPr>
              <a:t>formodentlig ikke voldtektsforsker heller)</a:t>
            </a:r>
          </a:p>
          <a:p>
            <a:pPr>
              <a:buNone/>
            </a:pPr>
            <a:endParaRPr lang="nb-NO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3000" dirty="0" smtClean="0">
                <a:latin typeface="Times New Roman" pitchFamily="18" charset="0"/>
                <a:cs typeface="Times New Roman" pitchFamily="18" charset="0"/>
              </a:rPr>
              <a:t>Rettsapparatets behandling av voldtektssaker i tall</a:t>
            </a:r>
          </a:p>
          <a:p>
            <a:endParaRPr lang="nb-NO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3000" dirty="0" smtClean="0">
                <a:latin typeface="Times New Roman" pitchFamily="18" charset="0"/>
                <a:cs typeface="Times New Roman" pitchFamily="18" charset="0"/>
              </a:rPr>
              <a:t>Noen tanker rundt hvorfor tallene er som de er</a:t>
            </a:r>
          </a:p>
          <a:p>
            <a:pPr>
              <a:buNone/>
            </a:pPr>
            <a:endParaRPr lang="nb-NO" dirty="0"/>
          </a:p>
          <a:p>
            <a:pPr>
              <a:buNone/>
            </a:pP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600" dirty="0" smtClean="0">
                <a:latin typeface="Times New Roman" pitchFamily="18" charset="0"/>
                <a:cs typeface="Times New Roman" pitchFamily="18" charset="0"/>
              </a:rPr>
              <a:t>Voldtekt.</a:t>
            </a:r>
            <a:r>
              <a:rPr lang="nb-NO" sz="3600" baseline="0" dirty="0" smtClean="0">
                <a:latin typeface="Times New Roman" pitchFamily="18" charset="0"/>
                <a:cs typeface="Times New Roman" pitchFamily="18" charset="0"/>
              </a:rPr>
              <a:t> Ferdig etterforskede lovbrudd. Utvikling 1980-2010 faktiske tall.  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96752"/>
          <a:ext cx="8229600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nb-NO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nb-NO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oldtekt</a:t>
            </a:r>
            <a:r>
              <a:rPr lang="nb-NO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b-NO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Tiltaleprosent </a:t>
            </a:r>
            <a:r>
              <a:rPr lang="nb-NO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b-NO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1980-2010. </a:t>
            </a:r>
            <a:r>
              <a:rPr lang="nb-NO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nb-NO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Chart 3"/>
          <p:cNvGraphicFramePr/>
          <p:nvPr/>
        </p:nvGraphicFramePr>
        <p:xfrm>
          <a:off x="395536" y="1556792"/>
          <a:ext cx="83529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aseline="0" dirty="0" smtClean="0"/>
              <a:t> </a:t>
            </a:r>
            <a:r>
              <a:rPr lang="nb-NO" sz="3100" baseline="0" dirty="0" smtClean="0">
                <a:latin typeface="Times New Roman" pitchFamily="18" charset="0"/>
                <a:cs typeface="Times New Roman" pitchFamily="18" charset="0"/>
              </a:rPr>
              <a:t>Voldtekt. Ferdig etterforskede lovbrudd og tiltaleprosent. Normert utvikling 1980-2010.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24744"/>
          <a:ext cx="82296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30 års perioden går antall anmeldte/ferdig etterforskede lovbrudd kraftig opp</a:t>
            </a:r>
          </a:p>
          <a:p>
            <a:endParaRPr lang="nb-NO" dirty="0"/>
          </a:p>
          <a:p>
            <a:r>
              <a:rPr lang="nb-NO" dirty="0" smtClean="0"/>
              <a:t>I 30 års perioden faller tiltaleprosenten kraftig (det faktiske antallet tiltaler går noe opp mens prosenten av de ferdig etterforskede lovbruddene som ender med tiltale går ned). </a:t>
            </a:r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det?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nb-NO" dirty="0" smtClean="0"/>
              <a:t>Faller tiltaleprosenten for alle lovbrudd? </a:t>
            </a:r>
          </a:p>
          <a:p>
            <a:r>
              <a:rPr lang="nb-NO" dirty="0" smtClean="0"/>
              <a:t>Del av en internasjonaltrend?</a:t>
            </a:r>
          </a:p>
          <a:p>
            <a:r>
              <a:rPr lang="nb-NO" dirty="0" smtClean="0"/>
              <a:t>Definerer vi lovbruddene annerledes enn tidligere?</a:t>
            </a:r>
          </a:p>
          <a:p>
            <a:r>
              <a:rPr lang="nb-NO" dirty="0" smtClean="0"/>
              <a:t>Får politiet flere vanskelige saker enn tidligere?</a:t>
            </a:r>
          </a:p>
          <a:p>
            <a:r>
              <a:rPr lang="nb-NO" dirty="0" smtClean="0"/>
              <a:t>Mangler vi bevis?</a:t>
            </a:r>
          </a:p>
          <a:p>
            <a:r>
              <a:rPr lang="nb-NO" dirty="0" smtClean="0"/>
              <a:t>Backlash?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182</Words>
  <Application>Microsoft Macintosh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”Min vei gjennom fagfeltet” – voldtektsforskere deler sine erfaringer</vt:lpstr>
      <vt:lpstr>Hva skal jeg snakke om?</vt:lpstr>
      <vt:lpstr>Voldtekt. Ferdig etterforskede lovbrudd. Utvikling 1980-2010 faktiske tall.   </vt:lpstr>
      <vt:lpstr>Voldtekt. Tiltaleprosent . 1980-2010.  </vt:lpstr>
      <vt:lpstr> Voldtekt. Ferdig etterforskede lovbrudd og tiltaleprosent. Normert utvikling 1980-2010. </vt:lpstr>
      <vt:lpstr>Oppsummert</vt:lpstr>
      <vt:lpstr>Hvorfor det?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”Min vei gjennom fagfeltet” – voldtektsforskere deler sine erfaringer</dc:title>
  <dc:creator>rhennum</dc:creator>
  <cp:lastModifiedBy>Bruker ved UiO</cp:lastModifiedBy>
  <cp:revision>4</cp:revision>
  <dcterms:created xsi:type="dcterms:W3CDTF">2012-09-17T12:11:09Z</dcterms:created>
  <dcterms:modified xsi:type="dcterms:W3CDTF">2012-10-15T14:24:18Z</dcterms:modified>
</cp:coreProperties>
</file>